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autoCompressPictures="0">
  <p:sldMasterIdLst>
    <p:sldMasterId id="2147483660" r:id="rId13"/>
  </p:sldMasterIdLst>
  <p:notesMasterIdLst>
    <p:notesMasterId r:id="rId15"/>
  </p:notesMasterIdLst>
  <p:sldIdLst>
    <p:sldId id="256" r:id="rId17"/>
    <p:sldId id="257" r:id="rId18"/>
    <p:sldId id="262" r:id="rId19"/>
    <p:sldId id="258" r:id="rId20"/>
    <p:sldId id="263" r:id="rId21"/>
    <p:sldId id="264" r:id="rId22"/>
    <p:sldId id="265" r:id="rId23"/>
    <p:sldId id="269" r:id="rId24"/>
    <p:sldId id="267" r:id="rId25"/>
    <p:sldId id="266" r:id="rId26"/>
    <p:sldId id="268" r:id="rId27"/>
    <p:sldId id="261" r:id="rId28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1" snapToObjects="1">
      <p:cViewPr>
        <p:scale>
          <a:sx n="100" d="100"/>
          <a:sy n="100" d="100"/>
        </p:scale>
        <p:origin x="-1944" y="-228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1" snapToObjects="1">
      <p:cViewPr varScale="1">
        <p:scale>
          <a:sx n="125" d="100"/>
          <a:sy n="125" d="100"/>
        </p:scale>
        <p:origin x="-4980" y="-90"/>
      </p:cViewPr>
      <p:guideLst>
        <p:guide orient="horz" pos="2159"/>
        <p:guide pos="2879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30" Type="http://schemas.openxmlformats.org/officeDocument/2006/relationships/viewProps" Target="viewProps.xml"></Relationship><Relationship Id="rId3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95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5016-0CE9-49F3-B8D2-461B0C3D6C17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2017-12-09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emf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2.png"></Relationship><Relationship Id="rId4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1.png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image" Target="../media/image3.png"></Relationship><Relationship Id="rId5" Type="http://schemas.openxmlformats.org/officeDocument/2006/relationships/image" Target="../media/image2.png"></Relationship><Relationship Id="rId4" Type="http://schemas.openxmlformats.org/officeDocument/2006/relationships/image" Target="../media/image5.png"></Relationship><Relationship Id="rId6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7" Type="http://schemas.openxmlformats.org/officeDocument/2006/relationships/image" Target="../media/image9.png"></Relationship><Relationship Id="rId2" Type="http://schemas.openxmlformats.org/officeDocument/2006/relationships/image" Target="../media/image2.png"></Relationship><Relationship Id="rId6" Type="http://schemas.openxmlformats.org/officeDocument/2006/relationships/image" Target="../media/image8.png"></Relationship><Relationship Id="rId5" Type="http://schemas.openxmlformats.org/officeDocument/2006/relationships/image" Target="../media/image7.png"></Relationship><Relationship Id="rId4" Type="http://schemas.openxmlformats.org/officeDocument/2006/relationships/image" Target="../media/image6.png"></Relationship><Relationship Id="rId8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4" Type="http://schemas.openxmlformats.org/officeDocument/2006/relationships/image" Target="../media/fImage986791404831.jpeg"></Relationship><Relationship Id="rId5" Type="http://schemas.openxmlformats.org/officeDocument/2006/relationships/image" Target="../media/fImage10258121414738.png"></Relationship><Relationship Id="rId6" Type="http://schemas.openxmlformats.org/officeDocument/2006/relationships/image" Target="../media/fImage3055971423057.png"></Relationship><Relationship Id="rId7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2.png"></Relationship><Relationship Id="rId3" Type="http://schemas.openxmlformats.org/officeDocument/2006/relationships/image" Target="../media/image3.png"></Relationship><Relationship Id="rId4" Type="http://schemas.openxmlformats.org/officeDocument/2006/relationships/image" Target="../media/fImage2908152081616.png"></Relationship><Relationship Id="rId5" Type="http://schemas.openxmlformats.org/officeDocument/2006/relationships/image" Target="../media/fImage2760852099790.png"></Relationship><Relationship Id="rId6" Type="http://schemas.openxmlformats.org/officeDocument/2006/relationships/image" Target="../media/fImage2497162105640.png"></Relationship><Relationship Id="rId7" Type="http://schemas.openxmlformats.org/officeDocument/2006/relationships/image" Target="../media/fImage300636211679.png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33425" y="1947545"/>
            <a:ext cx="7772400" cy="1801495"/>
          </a:xfr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spc="-300" dirty="0" smtClean="0">
                <a:solidFill>
                  <a:srgbClr val="FF0000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플러그 앤 지니 프로젝트</a:t>
            </a:r>
            <a:r>
              <a:rPr lang="en-US" altLang="ko-KR" sz="5400" dirty="0" smtClean="0">
                <a:solidFill>
                  <a:srgbClr val="FF0000"/>
                </a:solidFill>
              </a:rPr>
              <a:t/>
            </a:r>
            <a:br>
              <a:rPr lang="en-US" altLang="ko-KR" sz="5400" dirty="0" smtClean="0">
                <a:solidFill>
                  <a:srgbClr val="FF0000"/>
                </a:solidFill>
              </a:rPr>
            </a:br>
            <a:endParaRPr lang="ko-KR" altLang="en-US" sz="5400" dirty="0">
              <a:latin typeface="Vivaldi" panose="03020602050506090804" pitchFamily="66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71755" y="5300980"/>
            <a:ext cx="9252585" cy="473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047490" y="4982210"/>
            <a:ext cx="1049020" cy="1049020"/>
            <a:chOff x="4047490" y="4982210"/>
            <a:chExt cx="1049020" cy="1049020"/>
          </a:xfrm>
        </p:grpSpPr>
        <p:sp>
          <p:nvSpPr>
            <p:cNvPr id="10" name="모서리가 둥근 직사각형 9"/>
            <p:cNvSpPr/>
            <p:nvPr/>
          </p:nvSpPr>
          <p:spPr>
            <a:xfrm rot="18900000">
              <a:off x="4047490" y="4982210"/>
              <a:ext cx="1049020" cy="1049020"/>
            </a:xfrm>
            <a:prstGeom prst="roundRect">
              <a:avLst>
                <a:gd name="adj" fmla="val 320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이등변 삼각형 10"/>
            <p:cNvSpPr/>
            <p:nvPr/>
          </p:nvSpPr>
          <p:spPr>
            <a:xfrm rot="5400000">
              <a:off x="4436745" y="5342890"/>
              <a:ext cx="366395" cy="315595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423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15000" y="6488430"/>
            <a:ext cx="342900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2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조 </a:t>
            </a:r>
            <a:r>
              <a:rPr lang="ko-KR" altLang="en-US" dirty="0" err="1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김안지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팀장</a:t>
            </a:r>
            <a:r>
              <a:rPr lang="en-US" altLang="ko-KR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 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김지은 김은서 김용진</a:t>
            </a:r>
            <a:endParaRPr lang="en-US" altLang="ko-KR" dirty="0" smtClean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90" y="3213100"/>
            <a:ext cx="889635" cy="9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31540" y="2848610"/>
            <a:ext cx="2376170" cy="1108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latin typeface="DENNE MILK TEA" panose="02000500000000000000" pitchFamily="2" charset="0"/>
              </a:rPr>
              <a:t>Forte</a:t>
            </a:r>
            <a:endParaRPr lang="ko-KR" altLang="en-US" sz="6600" dirty="0">
              <a:latin typeface="DENNE MILK TEA" panose="02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423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55650" y="2493010"/>
            <a:ext cx="7772400" cy="11518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50" noProof="0" dirty="0" smtClean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3</a:t>
            </a:r>
            <a:r>
              <a:rPr kumimoji="0" lang="en-US" altLang="ko-KR" sz="36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. </a:t>
            </a:r>
            <a:r>
              <a:rPr lang="ko-KR" altLang="en-US" sz="3600" spc="-150" dirty="0" smtClean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코드</a:t>
            </a:r>
            <a:r>
              <a:rPr lang="en-US" altLang="ko-KR" sz="3600" spc="-150" dirty="0" smtClean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 </a:t>
            </a:r>
            <a:r>
              <a:rPr lang="ko-KR" altLang="en-US" sz="3600" spc="-150" dirty="0" smtClean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설명</a:t>
            </a:r>
            <a:endParaRPr kumimoji="0" lang="ko-KR" altLang="en-US" sz="3600" b="0" i="0" u="none" strike="noStrike" kern="1200" cap="none" spc="-1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" y="52705"/>
            <a:ext cx="1200785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01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423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332740"/>
            <a:ext cx="7772400" cy="11518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50" dirty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4</a:t>
            </a:r>
            <a:r>
              <a:rPr kumimoji="0" lang="en-US" altLang="ko-KR" sz="36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. </a:t>
            </a:r>
            <a:r>
              <a:rPr lang="ko-KR" altLang="en-US" sz="3600" spc="-150" dirty="0" smtClean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서비스</a:t>
            </a:r>
            <a:endParaRPr kumimoji="0" lang="ko-KR" altLang="en-US" sz="3600" b="0" i="0" u="none" strike="noStrike" kern="1200" cap="none" spc="-1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85800" y="1772920"/>
            <a:ext cx="7772400" cy="11518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lvl="0" algn="just">
              <a:lnSpc>
                <a:spcPct val="150000"/>
              </a:lnSpc>
              <a:spcBef>
                <a:spcPct val="0"/>
              </a:spcBef>
            </a:pPr>
            <a:endParaRPr kumimoji="0" lang="ko-KR" altLang="en-US" sz="1400" b="0" i="0" u="none" strike="noStrike" kern="1200" cap="none" spc="-10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Korean Medium" pitchFamily="34" charset="-127"/>
              <a:ea typeface="Noto Sans Korean Medium" pitchFamily="34" charset="-127"/>
              <a:cs typeface="+mj-cs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" y="52705"/>
            <a:ext cx="1200785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485"/>
            <a:ext cx="9144000" cy="569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60290" y="3500755"/>
            <a:ext cx="350774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음악 채널 변경 서비스</a:t>
            </a:r>
            <a:endParaRPr lang="en-US" altLang="ko-KR" dirty="0" smtClean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구매 후 </a:t>
            </a:r>
            <a:r>
              <a:rPr lang="en-US" altLang="ko-KR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1</a:t>
            </a:r>
            <a:r>
              <a:rPr lang="ko-KR" altLang="en-US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년간 무료 </a:t>
            </a:r>
            <a:r>
              <a:rPr lang="en-US" altLang="ko-KR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A/S </a:t>
            </a:r>
            <a:r>
              <a:rPr lang="ko-KR" altLang="en-US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서비스</a:t>
            </a:r>
            <a:endParaRPr lang="en-US" altLang="ko-KR" dirty="0" smtClean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DIY </a:t>
            </a:r>
            <a:r>
              <a:rPr lang="ko-KR" altLang="en-US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피아노 제작</a:t>
            </a:r>
            <a:r>
              <a:rPr lang="en-US" altLang="ko-KR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endParaRPr lang="ko-KR" altLang="en-US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49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277110"/>
            <a:ext cx="7772400" cy="1801495"/>
          </a:xfr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spc="0" dirty="0" smtClean="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rPr>
              <a:t>Thanks </a:t>
            </a:r>
            <a:r>
              <a:rPr lang="en-US" altLang="ko-KR" sz="3600" spc="0" dirty="0" smtClean="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rPr>
              <a:t>for listening</a:t>
            </a:r>
            <a:endParaRPr lang="ko-KR" altLang="en-US" sz="3600" spc="0" dirty="0">
              <a:solidFill>
                <a:schemeClr val="bg1">
                  <a:lumMod val="85000"/>
                </a:schemeClr>
              </a:solidFill>
              <a:latin typeface="Noto Sans Korean Medium" pitchFamily="34" charset="-127"/>
              <a:ea typeface="Noto Sans Korean Medium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71755" y="5300980"/>
            <a:ext cx="9252585" cy="473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 rot="18900000">
            <a:off x="4258945" y="5194300"/>
            <a:ext cx="625475" cy="625475"/>
          </a:xfrm>
          <a:prstGeom prst="roundRect">
            <a:avLst>
              <a:gd name="adj" fmla="val 320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423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85005" y="5398135"/>
            <a:ext cx="191135" cy="1911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356100" y="2493010"/>
            <a:ext cx="431800" cy="431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23215" y="2997200"/>
            <a:ext cx="6328410" cy="1800225"/>
            <a:chOff x="323215" y="2997200"/>
            <a:chExt cx="6328410" cy="1800225"/>
          </a:xfrm>
        </p:grpSpPr>
        <p:sp>
          <p:nvSpPr>
            <p:cNvPr id="4" name="모서리가 둥근 직사각형 3"/>
            <p:cNvSpPr/>
            <p:nvPr/>
          </p:nvSpPr>
          <p:spPr>
            <a:xfrm rot="18900000">
              <a:off x="323215" y="2997200"/>
              <a:ext cx="1859915" cy="1800225"/>
            </a:xfrm>
            <a:prstGeom prst="roundRect">
              <a:avLst>
                <a:gd name="adj" fmla="val 320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 rot="18900000">
              <a:off x="2563495" y="2997200"/>
              <a:ext cx="1859915" cy="1800225"/>
            </a:xfrm>
            <a:prstGeom prst="roundRect">
              <a:avLst>
                <a:gd name="adj" fmla="val 320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 rot="18900000">
              <a:off x="4792345" y="2997200"/>
              <a:ext cx="1859915" cy="1800225"/>
            </a:xfrm>
            <a:prstGeom prst="roundRect">
              <a:avLst>
                <a:gd name="adj" fmla="val 320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/>
          <p:cNvSpPr/>
          <p:nvPr/>
        </p:nvSpPr>
        <p:spPr>
          <a:xfrm>
            <a:off x="1187450" y="2998470"/>
            <a:ext cx="144145" cy="1441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1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420110" y="2998470"/>
            <a:ext cx="144145" cy="1441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1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652135" y="2998470"/>
            <a:ext cx="144145" cy="1441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1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760095" y="692785"/>
            <a:ext cx="7772400" cy="11518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Contents</a:t>
            </a:r>
            <a:endParaRPr kumimoji="0" lang="ko-KR" altLang="en-US" sz="48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397510" y="3284855"/>
            <a:ext cx="1870075" cy="10083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 smtClean="0">
                <a:solidFill>
                  <a:schemeClr val="bg1">
                    <a:lumMod val="7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1.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noProof="0" dirty="0" smtClean="0">
                <a:solidFill>
                  <a:schemeClr val="bg1">
                    <a:lumMod val="7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기</a:t>
            </a:r>
            <a:r>
              <a:rPr lang="ko-KR" altLang="en-US" sz="2000" spc="-150" noProof="0" dirty="0">
                <a:solidFill>
                  <a:schemeClr val="bg1">
                    <a:lumMod val="7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획</a:t>
            </a:r>
            <a:endParaRPr kumimoji="0" lang="ko-KR" altLang="en-US" sz="20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2555875" y="3284855"/>
            <a:ext cx="1870075" cy="10083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 smtClean="0">
                <a:solidFill>
                  <a:schemeClr val="bg1">
                    <a:lumMod val="7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2.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디자인 및 설계</a:t>
            </a:r>
            <a:endParaRPr kumimoji="0" lang="ko-KR" altLang="en-US" sz="20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4838065" y="3068955"/>
            <a:ext cx="1870075" cy="10083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-150" dirty="0" smtClean="0">
              <a:solidFill>
                <a:schemeClr val="bg1">
                  <a:lumMod val="75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 smtClean="0">
                <a:solidFill>
                  <a:schemeClr val="bg1">
                    <a:lumMod val="7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3.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코드 설명</a:t>
            </a:r>
            <a:endParaRPr kumimoji="0" lang="ko-KR" altLang="en-US" sz="20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3250565" y="1188085"/>
            <a:ext cx="366395" cy="31559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423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 rot="18900000">
            <a:off x="7106920" y="3007360"/>
            <a:ext cx="1809115" cy="1809115"/>
          </a:xfrm>
          <a:prstGeom prst="roundRect">
            <a:avLst>
              <a:gd name="adj" fmla="val 320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7939405" y="2998470"/>
            <a:ext cx="144145" cy="1441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1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7076440" y="3284855"/>
            <a:ext cx="1870075" cy="10083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 smtClean="0">
                <a:solidFill>
                  <a:schemeClr val="bg1">
                    <a:lumMod val="7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4.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서비스</a:t>
            </a:r>
            <a:endParaRPr kumimoji="0" lang="ko-KR" altLang="en-US" sz="3600" b="0" i="0" u="none" strike="noStrike" kern="1200" cap="none" spc="-15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423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332740"/>
            <a:ext cx="7772400" cy="11518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1. </a:t>
            </a:r>
            <a:r>
              <a:rPr kumimoji="0" lang="ko-KR" altLang="en-US" sz="36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기획</a:t>
            </a:r>
            <a:endParaRPr kumimoji="0" lang="ko-KR" altLang="en-US" sz="3600" b="0" i="0" u="none" strike="noStrike" kern="1200" cap="none" spc="-1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85800" y="1772920"/>
            <a:ext cx="7772400" cy="11518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lvl="0" algn="just">
              <a:lnSpc>
                <a:spcPct val="150000"/>
              </a:lnSpc>
              <a:spcBef>
                <a:spcPct val="0"/>
              </a:spcBef>
            </a:pPr>
            <a:endParaRPr kumimoji="0" lang="ko-KR" altLang="en-US" sz="1400" b="0" i="0" u="none" strike="noStrike" kern="1200" cap="none" spc="-100" normalizeH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Noto Sans Korean Medium" pitchFamily="34" charset="-127"/>
              <a:ea typeface="Noto Sans Korean Medium" pitchFamily="34" charset="-127"/>
              <a:cs typeface="+mj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539750" y="1414145"/>
            <a:ext cx="1231900" cy="1759585"/>
          </a:xfrm>
          <a:custGeom>
            <a:avLst/>
            <a:gdLst>
              <a:gd name="connsiteX0" fmla="*/ 0 w 1759695"/>
              <a:gd name="connsiteY0" fmla="*/ 0 h 1231786"/>
              <a:gd name="connsiteX1" fmla="*/ 1143802 w 1759695"/>
              <a:gd name="connsiteY1" fmla="*/ 0 h 1231786"/>
              <a:gd name="connsiteX2" fmla="*/ 1759695 w 1759695"/>
              <a:gd name="connsiteY2" fmla="*/ 615893 h 1231786"/>
              <a:gd name="connsiteX3" fmla="*/ 1143802 w 1759695"/>
              <a:gd name="connsiteY3" fmla="*/ 1231786 h 1231786"/>
              <a:gd name="connsiteX4" fmla="*/ 0 w 1759695"/>
              <a:gd name="connsiteY4" fmla="*/ 1231786 h 1231786"/>
              <a:gd name="connsiteX5" fmla="*/ 615893 w 1759695"/>
              <a:gd name="connsiteY5" fmla="*/ 615893 h 1231786"/>
              <a:gd name="connsiteX6" fmla="*/ 0 w 1759695"/>
              <a:gd name="connsiteY6" fmla="*/ 0 h 123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9695" h="1231786">
                <a:moveTo>
                  <a:pt x="1759694" y="0"/>
                </a:moveTo>
                <a:lnTo>
                  <a:pt x="1759694" y="800661"/>
                </a:lnTo>
                <a:lnTo>
                  <a:pt x="879848" y="1231786"/>
                </a:lnTo>
                <a:lnTo>
                  <a:pt x="1" y="800661"/>
                </a:lnTo>
                <a:lnTo>
                  <a:pt x="1" y="0"/>
                </a:lnTo>
                <a:lnTo>
                  <a:pt x="879848" y="431125"/>
                </a:lnTo>
                <a:lnTo>
                  <a:pt x="175969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1" tIns="633673" rIns="17780" bIns="633674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kern="1200" dirty="0" smtClean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대상</a:t>
            </a:r>
            <a:endParaRPr lang="ko-KR" altLang="en-US" sz="2800" kern="1200" dirty="0">
              <a:solidFill>
                <a:schemeClr val="tx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771650" y="1414145"/>
            <a:ext cx="6473190" cy="1143635"/>
          </a:xfrm>
          <a:custGeom>
            <a:avLst/>
            <a:gdLst>
              <a:gd name="connsiteX0" fmla="*/ 190637 w 1143802"/>
              <a:gd name="connsiteY0" fmla="*/ 0 h 6473069"/>
              <a:gd name="connsiteX1" fmla="*/ 953165 w 1143802"/>
              <a:gd name="connsiteY1" fmla="*/ 0 h 6473069"/>
              <a:gd name="connsiteX2" fmla="*/ 1143802 w 1143802"/>
              <a:gd name="connsiteY2" fmla="*/ 190637 h 6473069"/>
              <a:gd name="connsiteX3" fmla="*/ 1143802 w 1143802"/>
              <a:gd name="connsiteY3" fmla="*/ 6473069 h 6473069"/>
              <a:gd name="connsiteX4" fmla="*/ 1143802 w 1143802"/>
              <a:gd name="connsiteY4" fmla="*/ 6473069 h 6473069"/>
              <a:gd name="connsiteX5" fmla="*/ 0 w 1143802"/>
              <a:gd name="connsiteY5" fmla="*/ 6473069 h 6473069"/>
              <a:gd name="connsiteX6" fmla="*/ 0 w 1143802"/>
              <a:gd name="connsiteY6" fmla="*/ 6473069 h 6473069"/>
              <a:gd name="connsiteX7" fmla="*/ 0 w 1143802"/>
              <a:gd name="connsiteY7" fmla="*/ 190637 h 6473069"/>
              <a:gd name="connsiteX8" fmla="*/ 190637 w 1143802"/>
              <a:gd name="connsiteY8" fmla="*/ 0 h 64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802" h="6473069">
                <a:moveTo>
                  <a:pt x="1143802" y="1078866"/>
                </a:moveTo>
                <a:lnTo>
                  <a:pt x="1143802" y="5394203"/>
                </a:lnTo>
                <a:cubicBezTo>
                  <a:pt x="1143802" y="5990043"/>
                  <a:pt x="1128720" y="6473066"/>
                  <a:pt x="1110116" y="6473066"/>
                </a:cubicBezTo>
                <a:lnTo>
                  <a:pt x="0" y="6473066"/>
                </a:lnTo>
                <a:lnTo>
                  <a:pt x="0" y="6473066"/>
                </a:lnTo>
                <a:lnTo>
                  <a:pt x="0" y="3"/>
                </a:lnTo>
                <a:lnTo>
                  <a:pt x="0" y="3"/>
                </a:lnTo>
                <a:lnTo>
                  <a:pt x="1110116" y="3"/>
                </a:lnTo>
                <a:cubicBezTo>
                  <a:pt x="1128720" y="3"/>
                  <a:pt x="1143802" y="483026"/>
                  <a:pt x="1143802" y="107886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7" tIns="67266" rIns="67266" bIns="67267" numCol="1" spcCol="1270" anchor="ctr" anchorCtr="0">
            <a:noAutofit/>
          </a:bodyPr>
          <a:lstStyle/>
          <a:p>
            <a:pPr marL="171450" lvl="1" indent="-171450" algn="l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800" kern="12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음식점</a:t>
            </a:r>
            <a:r>
              <a:rPr lang="en-US" altLang="ko-KR" sz="1800" kern="12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/</a:t>
            </a:r>
            <a:r>
              <a:rPr lang="ko-KR" altLang="en-US" sz="1800" kern="1200" dirty="0" err="1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옷가게</a:t>
            </a:r>
            <a:r>
              <a:rPr lang="en-US" altLang="ko-KR" sz="1800" kern="12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/</a:t>
            </a:r>
            <a:r>
              <a:rPr lang="ko-KR" altLang="en-US" sz="1800" kern="12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슈퍼 등</a:t>
            </a:r>
            <a:endParaRPr lang="ko-KR" altLang="en-US" sz="1800" kern="12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171450" lvl="1" indent="-171450" algn="l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800" kern="12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소규모 매장</a:t>
            </a:r>
            <a:endParaRPr lang="ko-KR" altLang="en-US" sz="1800" kern="12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539750" y="2981325"/>
            <a:ext cx="1231900" cy="1759585"/>
          </a:xfrm>
          <a:custGeom>
            <a:avLst/>
            <a:gdLst>
              <a:gd name="connsiteX0" fmla="*/ 0 w 1759695"/>
              <a:gd name="connsiteY0" fmla="*/ 0 h 1231786"/>
              <a:gd name="connsiteX1" fmla="*/ 1143802 w 1759695"/>
              <a:gd name="connsiteY1" fmla="*/ 0 h 1231786"/>
              <a:gd name="connsiteX2" fmla="*/ 1759695 w 1759695"/>
              <a:gd name="connsiteY2" fmla="*/ 615893 h 1231786"/>
              <a:gd name="connsiteX3" fmla="*/ 1143802 w 1759695"/>
              <a:gd name="connsiteY3" fmla="*/ 1231786 h 1231786"/>
              <a:gd name="connsiteX4" fmla="*/ 0 w 1759695"/>
              <a:gd name="connsiteY4" fmla="*/ 1231786 h 1231786"/>
              <a:gd name="connsiteX5" fmla="*/ 615893 w 1759695"/>
              <a:gd name="connsiteY5" fmla="*/ 615893 h 1231786"/>
              <a:gd name="connsiteX6" fmla="*/ 0 w 1759695"/>
              <a:gd name="connsiteY6" fmla="*/ 0 h 123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9695" h="1231786">
                <a:moveTo>
                  <a:pt x="1759694" y="0"/>
                </a:moveTo>
                <a:lnTo>
                  <a:pt x="1759694" y="800661"/>
                </a:lnTo>
                <a:lnTo>
                  <a:pt x="879848" y="1231786"/>
                </a:lnTo>
                <a:lnTo>
                  <a:pt x="1" y="800661"/>
                </a:lnTo>
                <a:lnTo>
                  <a:pt x="1" y="0"/>
                </a:lnTo>
                <a:lnTo>
                  <a:pt x="879848" y="431125"/>
                </a:lnTo>
                <a:lnTo>
                  <a:pt x="175969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shade val="80000"/>
              <a:hueOff val="0"/>
              <a:satOff val="0"/>
              <a:lumOff val="1787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1" tIns="633673" rIns="17780" bIns="633674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kern="1200" dirty="0" smtClean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특징</a:t>
            </a:r>
            <a:endParaRPr lang="ko-KR" altLang="en-US" sz="2800" kern="1200" dirty="0">
              <a:solidFill>
                <a:schemeClr val="tx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771650" y="2981325"/>
            <a:ext cx="6473190" cy="1143635"/>
          </a:xfrm>
          <a:custGeom>
            <a:avLst/>
            <a:gdLst>
              <a:gd name="connsiteX0" fmla="*/ 190637 w 1143802"/>
              <a:gd name="connsiteY0" fmla="*/ 0 h 6473069"/>
              <a:gd name="connsiteX1" fmla="*/ 953165 w 1143802"/>
              <a:gd name="connsiteY1" fmla="*/ 0 h 6473069"/>
              <a:gd name="connsiteX2" fmla="*/ 1143802 w 1143802"/>
              <a:gd name="connsiteY2" fmla="*/ 190637 h 6473069"/>
              <a:gd name="connsiteX3" fmla="*/ 1143802 w 1143802"/>
              <a:gd name="connsiteY3" fmla="*/ 6473069 h 6473069"/>
              <a:gd name="connsiteX4" fmla="*/ 1143802 w 1143802"/>
              <a:gd name="connsiteY4" fmla="*/ 6473069 h 6473069"/>
              <a:gd name="connsiteX5" fmla="*/ 0 w 1143802"/>
              <a:gd name="connsiteY5" fmla="*/ 6473069 h 6473069"/>
              <a:gd name="connsiteX6" fmla="*/ 0 w 1143802"/>
              <a:gd name="connsiteY6" fmla="*/ 6473069 h 6473069"/>
              <a:gd name="connsiteX7" fmla="*/ 0 w 1143802"/>
              <a:gd name="connsiteY7" fmla="*/ 190637 h 6473069"/>
              <a:gd name="connsiteX8" fmla="*/ 190637 w 1143802"/>
              <a:gd name="connsiteY8" fmla="*/ 0 h 64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802" h="6473069">
                <a:moveTo>
                  <a:pt x="1143802" y="1078866"/>
                </a:moveTo>
                <a:lnTo>
                  <a:pt x="1143802" y="5394203"/>
                </a:lnTo>
                <a:cubicBezTo>
                  <a:pt x="1143802" y="5990043"/>
                  <a:pt x="1128720" y="6473066"/>
                  <a:pt x="1110116" y="6473066"/>
                </a:cubicBezTo>
                <a:lnTo>
                  <a:pt x="0" y="6473066"/>
                </a:lnTo>
                <a:lnTo>
                  <a:pt x="0" y="6473066"/>
                </a:lnTo>
                <a:lnTo>
                  <a:pt x="0" y="3"/>
                </a:lnTo>
                <a:lnTo>
                  <a:pt x="0" y="3"/>
                </a:lnTo>
                <a:lnTo>
                  <a:pt x="1110116" y="3"/>
                </a:lnTo>
                <a:cubicBezTo>
                  <a:pt x="1128720" y="3"/>
                  <a:pt x="1143802" y="483026"/>
                  <a:pt x="1143802" y="107886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7" tIns="67266" rIns="67266" bIns="67267" numCol="1" spcCol="1270" anchor="ctr" anchorCtr="0">
            <a:noAutofit/>
          </a:bodyPr>
          <a:lstStyle/>
          <a:p>
            <a:pPr marL="171450" lvl="1" indent="-171450" algn="l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800" kern="12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매장 특성상 별도의 음악 재생 </a:t>
            </a:r>
            <a:r>
              <a:rPr lang="en-US" altLang="ko-KR" sz="1800" kern="12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PC</a:t>
            </a:r>
            <a:r>
              <a:rPr lang="ko-KR" altLang="en-US" sz="1800" kern="12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마련이 곤란</a:t>
            </a:r>
            <a:endParaRPr lang="ko-KR" altLang="en-US" sz="1800" kern="12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171450" lvl="1" indent="-171450" algn="l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800" kern="12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어디에나 어울리는 자연스러운 디자인</a:t>
            </a:r>
            <a:endParaRPr lang="ko-KR" altLang="en-US" sz="1800" kern="12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539750" y="4548505"/>
            <a:ext cx="1231900" cy="1759585"/>
          </a:xfrm>
          <a:custGeom>
            <a:avLst/>
            <a:gdLst>
              <a:gd name="connsiteX0" fmla="*/ 0 w 1759695"/>
              <a:gd name="connsiteY0" fmla="*/ 0 h 1231786"/>
              <a:gd name="connsiteX1" fmla="*/ 1143802 w 1759695"/>
              <a:gd name="connsiteY1" fmla="*/ 0 h 1231786"/>
              <a:gd name="connsiteX2" fmla="*/ 1759695 w 1759695"/>
              <a:gd name="connsiteY2" fmla="*/ 615893 h 1231786"/>
              <a:gd name="connsiteX3" fmla="*/ 1143802 w 1759695"/>
              <a:gd name="connsiteY3" fmla="*/ 1231786 h 1231786"/>
              <a:gd name="connsiteX4" fmla="*/ 0 w 1759695"/>
              <a:gd name="connsiteY4" fmla="*/ 1231786 h 1231786"/>
              <a:gd name="connsiteX5" fmla="*/ 615893 w 1759695"/>
              <a:gd name="connsiteY5" fmla="*/ 615893 h 1231786"/>
              <a:gd name="connsiteX6" fmla="*/ 0 w 1759695"/>
              <a:gd name="connsiteY6" fmla="*/ 0 h 123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9695" h="1231786">
                <a:moveTo>
                  <a:pt x="1759694" y="0"/>
                </a:moveTo>
                <a:lnTo>
                  <a:pt x="1759694" y="800661"/>
                </a:lnTo>
                <a:lnTo>
                  <a:pt x="879848" y="1231786"/>
                </a:lnTo>
                <a:lnTo>
                  <a:pt x="1" y="800661"/>
                </a:lnTo>
                <a:lnTo>
                  <a:pt x="1" y="0"/>
                </a:lnTo>
                <a:lnTo>
                  <a:pt x="879848" y="431125"/>
                </a:lnTo>
                <a:lnTo>
                  <a:pt x="1759694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shade val="80000"/>
              <a:hueOff val="0"/>
              <a:satOff val="0"/>
              <a:lumOff val="3575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81" tIns="633673" rIns="17780" bIns="633674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kern="1200" dirty="0" smtClean="0">
                <a:solidFill>
                  <a:schemeClr val="tx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조건</a:t>
            </a:r>
            <a:endParaRPr lang="ko-KR" altLang="en-US" sz="2800" kern="1200" dirty="0">
              <a:solidFill>
                <a:schemeClr val="tx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1771650" y="4548505"/>
            <a:ext cx="6473190" cy="1143635"/>
          </a:xfrm>
          <a:custGeom>
            <a:avLst/>
            <a:gdLst>
              <a:gd name="connsiteX0" fmla="*/ 190637 w 1143802"/>
              <a:gd name="connsiteY0" fmla="*/ 0 h 6473069"/>
              <a:gd name="connsiteX1" fmla="*/ 953165 w 1143802"/>
              <a:gd name="connsiteY1" fmla="*/ 0 h 6473069"/>
              <a:gd name="connsiteX2" fmla="*/ 1143802 w 1143802"/>
              <a:gd name="connsiteY2" fmla="*/ 190637 h 6473069"/>
              <a:gd name="connsiteX3" fmla="*/ 1143802 w 1143802"/>
              <a:gd name="connsiteY3" fmla="*/ 6473069 h 6473069"/>
              <a:gd name="connsiteX4" fmla="*/ 1143802 w 1143802"/>
              <a:gd name="connsiteY4" fmla="*/ 6473069 h 6473069"/>
              <a:gd name="connsiteX5" fmla="*/ 0 w 1143802"/>
              <a:gd name="connsiteY5" fmla="*/ 6473069 h 6473069"/>
              <a:gd name="connsiteX6" fmla="*/ 0 w 1143802"/>
              <a:gd name="connsiteY6" fmla="*/ 6473069 h 6473069"/>
              <a:gd name="connsiteX7" fmla="*/ 0 w 1143802"/>
              <a:gd name="connsiteY7" fmla="*/ 190637 h 6473069"/>
              <a:gd name="connsiteX8" fmla="*/ 190637 w 1143802"/>
              <a:gd name="connsiteY8" fmla="*/ 0 h 64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802" h="6473069">
                <a:moveTo>
                  <a:pt x="1143802" y="1078866"/>
                </a:moveTo>
                <a:lnTo>
                  <a:pt x="1143802" y="5394203"/>
                </a:lnTo>
                <a:cubicBezTo>
                  <a:pt x="1143802" y="5990043"/>
                  <a:pt x="1128720" y="6473066"/>
                  <a:pt x="1110116" y="6473066"/>
                </a:cubicBezTo>
                <a:lnTo>
                  <a:pt x="0" y="6473066"/>
                </a:lnTo>
                <a:lnTo>
                  <a:pt x="0" y="6473066"/>
                </a:lnTo>
                <a:lnTo>
                  <a:pt x="0" y="3"/>
                </a:lnTo>
                <a:lnTo>
                  <a:pt x="0" y="3"/>
                </a:lnTo>
                <a:lnTo>
                  <a:pt x="1110116" y="3"/>
                </a:lnTo>
                <a:cubicBezTo>
                  <a:pt x="1128720" y="3"/>
                  <a:pt x="1143802" y="483026"/>
                  <a:pt x="1143802" y="107886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7" tIns="67266" rIns="67266" bIns="67267" numCol="1" spcCol="1270" anchor="ctr" anchorCtr="0">
            <a:noAutofit/>
          </a:bodyPr>
          <a:lstStyle/>
          <a:p>
            <a:pPr marL="171450" lvl="1" indent="-171450" algn="l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800" kern="12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쉬운 작동</a:t>
            </a:r>
            <a:endParaRPr lang="ko-KR" altLang="en-US" sz="1800" kern="12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171450" lvl="1" indent="-171450" algn="l" defTabSz="8001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800" kern="1200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음악 및 채널 변경의 용이함</a:t>
            </a:r>
            <a:endParaRPr lang="ko-KR" altLang="en-US" sz="1800" kern="1200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" y="52705"/>
            <a:ext cx="1200785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08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423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332740"/>
            <a:ext cx="7772400" cy="11518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50" dirty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2</a:t>
            </a:r>
            <a:r>
              <a:rPr kumimoji="0" lang="en-US" altLang="ko-KR" sz="36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. </a:t>
            </a:r>
            <a:r>
              <a:rPr lang="ko-KR" altLang="en-US" sz="3600" spc="-150" dirty="0" smtClean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디자인 및 설계</a:t>
            </a:r>
            <a:endParaRPr kumimoji="0" lang="ko-KR" altLang="en-US" sz="3600" b="0" i="0" u="none" strike="noStrike" kern="1200" cap="none" spc="-1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92530" y="2564765"/>
            <a:ext cx="6758305" cy="1913255"/>
            <a:chOff x="1192530" y="2564765"/>
            <a:chExt cx="6758305" cy="1913255"/>
          </a:xfrm>
          <a:solidFill>
            <a:schemeClr val="bg1"/>
          </a:solidFill>
        </p:grpSpPr>
        <p:sp>
          <p:nvSpPr>
            <p:cNvPr id="7" name="모서리가 둥근 직사각형 6"/>
            <p:cNvSpPr/>
            <p:nvPr/>
          </p:nvSpPr>
          <p:spPr>
            <a:xfrm rot="16200000">
              <a:off x="1192530" y="2564765"/>
              <a:ext cx="1913255" cy="1913255"/>
            </a:xfrm>
            <a:prstGeom prst="roundRect">
              <a:avLst>
                <a:gd name="adj" fmla="val 32017"/>
              </a:avLst>
            </a:prstGeom>
            <a:grpFill/>
            <a:ln w="3175">
              <a:solidFill>
                <a:schemeClr val="accent2"/>
              </a:solidFill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16200000">
              <a:off x="3615055" y="2564765"/>
              <a:ext cx="1913255" cy="1913255"/>
            </a:xfrm>
            <a:prstGeom prst="roundRect">
              <a:avLst>
                <a:gd name="adj" fmla="val 32017"/>
              </a:avLst>
            </a:prstGeom>
            <a:grpFill/>
            <a:ln w="3175">
              <a:solidFill>
                <a:schemeClr val="accent2"/>
              </a:solidFill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6200000">
              <a:off x="6037580" y="2564765"/>
              <a:ext cx="1913255" cy="1913255"/>
            </a:xfrm>
            <a:prstGeom prst="roundRect">
              <a:avLst>
                <a:gd name="adj" fmla="val 32017"/>
              </a:avLst>
            </a:prstGeom>
            <a:grpFill/>
            <a:ln w="3175">
              <a:solidFill>
                <a:schemeClr val="accent2"/>
              </a:solidFill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제목 1"/>
          <p:cNvSpPr txBox="1">
            <a:spLocks/>
          </p:cNvSpPr>
          <p:nvPr/>
        </p:nvSpPr>
        <p:spPr>
          <a:xfrm>
            <a:off x="1387475" y="3573145"/>
            <a:ext cx="1510030" cy="8642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Plan</a:t>
            </a:r>
            <a:endParaRPr kumimoji="0" lang="ko-KR" altLang="en-US" sz="2000" b="0" i="0" u="none" strike="noStrike" kern="1200" cap="none" spc="-1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3820160" y="3573145"/>
            <a:ext cx="1510030" cy="8642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-15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Design</a:t>
            </a:r>
            <a:endParaRPr kumimoji="0" lang="ko-KR" altLang="en-US" sz="2000" b="0" i="0" u="none" strike="noStrike" kern="1200" cap="none" spc="-1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6302375" y="3573145"/>
            <a:ext cx="1510030" cy="86423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2000" spc="-150" noProof="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Making</a:t>
            </a:r>
            <a:endParaRPr kumimoji="0" lang="ko-KR" altLang="en-US" sz="2000" b="0" i="0" u="none" strike="noStrike" kern="1200" cap="none" spc="-1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1950" y="3155315"/>
            <a:ext cx="596265" cy="516890"/>
          </a:xfrm>
          <a:prstGeom prst="rect">
            <a:avLst/>
          </a:prstGeom>
          <a:noFill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2150" y="3156585"/>
            <a:ext cx="457200" cy="457200"/>
          </a:xfrm>
          <a:prstGeom prst="rect">
            <a:avLst/>
          </a:prstGeom>
          <a:noFill/>
        </p:spPr>
      </p:pic>
      <p:sp>
        <p:nvSpPr>
          <p:cNvPr id="17" name="이등변 삼각형 16"/>
          <p:cNvSpPr/>
          <p:nvPr/>
        </p:nvSpPr>
        <p:spPr>
          <a:xfrm rot="5400000">
            <a:off x="3262630" y="3441700"/>
            <a:ext cx="188595" cy="1625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 rot="5400000">
            <a:off x="5695315" y="3441700"/>
            <a:ext cx="188595" cy="16256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4025" y="3082290"/>
            <a:ext cx="566420" cy="566420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" y="52705"/>
            <a:ext cx="1200785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635635" y="2997200"/>
            <a:ext cx="1151890" cy="28829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423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332740"/>
            <a:ext cx="7772400" cy="11518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2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. </a:t>
            </a:r>
            <a:r>
              <a:rPr lang="ko-KR" altLang="en-US" sz="2000" spc="-150" dirty="0" smtClean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디자인 및 설계</a:t>
            </a:r>
            <a:endParaRPr kumimoji="0" lang="ko-KR" altLang="en-US" sz="2000" b="0" i="0" u="none" strike="noStrike" kern="1200" cap="none" spc="-1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679315" y="1466850"/>
            <a:ext cx="612775" cy="2336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 smtClean="0">
                <a:ln>
                  <a:noFill/>
                </a:ln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Plan</a:t>
            </a:r>
            <a:endParaRPr kumimoji="0" lang="ko-KR" altLang="en-US" sz="3600" b="0" i="0" u="none" strike="noStrike" kern="1200" cap="none" spc="-150" normalizeH="0" baseline="0" noProof="0" dirty="0" smtClean="0">
              <a:ln>
                <a:noFill/>
              </a:ln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0485" y="1200150"/>
            <a:ext cx="691515" cy="69151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" y="52705"/>
            <a:ext cx="1200785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접힌 도형 1"/>
          <p:cNvSpPr/>
          <p:nvPr/>
        </p:nvSpPr>
        <p:spPr>
          <a:xfrm>
            <a:off x="558165" y="2493010"/>
            <a:ext cx="2664460" cy="2910205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AutoNum type="arabicPeriod"/>
            </a:pPr>
            <a:endParaRPr lang="en-US" altLang="ko-KR" dirty="0" smtClean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피아노</a:t>
            </a:r>
            <a:endParaRPr lang="en-US" altLang="ko-KR" dirty="0" smtClean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슈렉</a:t>
            </a:r>
            <a:endParaRPr lang="en-US" altLang="ko-KR" dirty="0" smtClean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게임기</a:t>
            </a:r>
            <a:endParaRPr lang="en-US" altLang="ko-KR" dirty="0" smtClean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큐브</a:t>
            </a:r>
            <a:endParaRPr lang="en-US" altLang="ko-KR" dirty="0" smtClean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무당벌레</a:t>
            </a:r>
            <a:r>
              <a:rPr lang="en-US" altLang="ko-KR" dirty="0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날개 부분 열리도록</a:t>
            </a:r>
            <a:r>
              <a:rPr lang="en-US" altLang="ko-KR" dirty="0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6" name="줄무늬가 있는 오른쪽 화살표 5"/>
          <p:cNvSpPr/>
          <p:nvPr/>
        </p:nvSpPr>
        <p:spPr>
          <a:xfrm>
            <a:off x="3749040" y="3429000"/>
            <a:ext cx="1645920" cy="720090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카드 10"/>
          <p:cNvSpPr/>
          <p:nvPr/>
        </p:nvSpPr>
        <p:spPr>
          <a:xfrm>
            <a:off x="5940425" y="2348865"/>
            <a:ext cx="2304415" cy="3054350"/>
          </a:xfrm>
          <a:prstGeom prst="flowChartPunchedCar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MP3</a:t>
            </a:r>
            <a:r>
              <a:rPr lang="ko-KR" altLang="en-US" dirty="0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의 목적에 부합</a:t>
            </a:r>
            <a:endParaRPr lang="en-US" altLang="ko-KR" dirty="0" smtClean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algn="just"/>
            <a:endParaRPr lang="en-US" altLang="ko-KR" dirty="0" smtClean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자연스러운 디자인</a:t>
            </a:r>
            <a:endParaRPr lang="en-US" altLang="ko-KR" dirty="0" smtClean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algn="just"/>
            <a:endParaRPr lang="en-US" altLang="ko-KR" dirty="0" smtClean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인테리어 기능</a:t>
            </a:r>
            <a:endParaRPr lang="ko-KR" altLang="en-US" dirty="0">
              <a:solidFill>
                <a:schemeClr val="tx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54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423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332740"/>
            <a:ext cx="7772400" cy="11518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2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. </a:t>
            </a:r>
            <a:r>
              <a:rPr lang="ko-KR" altLang="en-US" sz="2000" spc="-150" dirty="0" smtClean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디자인 및 설계</a:t>
            </a:r>
            <a:endParaRPr kumimoji="0" lang="ko-KR" altLang="en-US" sz="2000" b="0" i="0" u="none" strike="noStrike" kern="1200" cap="none" spc="-1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643755" y="1340485"/>
            <a:ext cx="612775" cy="2336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Design</a:t>
            </a:r>
            <a:endParaRPr kumimoji="0" lang="ko-KR" altLang="en-US" sz="3600" b="0" i="0" u="none" strike="noStrike" kern="1200" cap="none" spc="-150" normalizeH="0" baseline="0" noProof="0" dirty="0" smtClean="0">
              <a:ln>
                <a:noFill/>
              </a:ln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" y="52705"/>
            <a:ext cx="1200785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1390" y="1192530"/>
            <a:ext cx="782320" cy="782320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" y="1974850"/>
            <a:ext cx="2511425" cy="246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290" y="1844675"/>
            <a:ext cx="2853055" cy="246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" y="4653280"/>
            <a:ext cx="3290570" cy="207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290" y="4385945"/>
            <a:ext cx="2174875" cy="246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68600" y="4067810"/>
            <a:ext cx="6032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▶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위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12710" y="3936365"/>
            <a:ext cx="60325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▶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옆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1045" y="5610225"/>
            <a:ext cx="6140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▶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뒤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69335" y="5610225"/>
            <a:ext cx="6064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▶</a:t>
            </a:r>
            <a:r>
              <a:rPr lang="ko-KR" altLang="en-US" dirty="0" smtClean="0"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앞</a:t>
            </a:r>
            <a:endParaRPr lang="ko-KR" altLang="en-US" dirty="0"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91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423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332740"/>
            <a:ext cx="7772400" cy="11518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2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. </a:t>
            </a:r>
            <a:r>
              <a:rPr lang="ko-KR" altLang="en-US" sz="2000" spc="-150" dirty="0" smtClean="0">
                <a:solidFill>
                  <a:srgbClr val="FF0000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디자인 및 설계</a:t>
            </a:r>
            <a:endParaRPr kumimoji="0" lang="ko-KR" altLang="en-US" sz="2000" b="0" i="0" u="none" strike="noStrike" kern="1200" cap="none" spc="-15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643755" y="1340485"/>
            <a:ext cx="612775" cy="2336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 smtClean="0">
                <a:ln>
                  <a:noFill/>
                </a:ln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Making</a:t>
            </a:r>
            <a:endParaRPr kumimoji="0" lang="ko-KR" altLang="en-US" sz="3600" b="0" i="0" u="none" strike="noStrike" kern="1200" cap="none" spc="-150" normalizeH="0" baseline="0" noProof="0" dirty="0" smtClean="0">
              <a:ln>
                <a:noFill/>
              </a:ln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" y="52705"/>
            <a:ext cx="1200785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1850" y="1226820"/>
            <a:ext cx="802005" cy="695325"/>
          </a:xfrm>
          <a:prstGeom prst="rect">
            <a:avLst/>
          </a:prstGeom>
          <a:noFill/>
        </p:spPr>
      </p:pic>
      <p:pic>
        <p:nvPicPr>
          <p:cNvPr id="2052" name="그림 2051" descr="/Users/kimjieun/Library/Group Containers/L48J367XN4.com.infraware.PolarisOffice/EngineTemp/86829/fImage986791404831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73220" y="2518410"/>
            <a:ext cx="4531995" cy="3404235"/>
          </a:xfrm>
          <a:prstGeom prst="rect"/>
          <a:noFill/>
        </p:spPr>
      </p:pic>
      <p:pic>
        <p:nvPicPr>
          <p:cNvPr id="2053" name="그림 2052" descr="/Users/kimjieun/Library/Group Containers/L48J367XN4.com.infraware.PolarisOffice/EngineTemp/86829/fImage1025812141473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5610" y="2059305"/>
            <a:ext cx="3516630" cy="2461895"/>
          </a:xfrm>
          <a:prstGeom prst="rect"/>
          <a:noFill/>
        </p:spPr>
      </p:pic>
      <p:pic>
        <p:nvPicPr>
          <p:cNvPr id="2054" name="그림 2053" descr="/Users/kimjieun/Library/Group Containers/L48J367XN4.com.infraware.PolarisOffice/EngineTemp/86829/fImage3055971423057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45385" y="4446270"/>
            <a:ext cx="3013710" cy="22294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151526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3505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8</a:t>
            </a:fld>
            <a:endParaRPr lang="ko-KR" altLang="en-US" sz="1200" cap="none" dirty="0" smtClean="0" b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제목 4"/>
          <p:cNvSpPr txBox="1">
            <a:spLocks/>
          </p:cNvSpPr>
          <p:nvPr/>
        </p:nvSpPr>
        <p:spPr>
          <a:xfrm rot="0">
            <a:off x="685800" y="332740"/>
            <a:ext cx="7773035" cy="1152525"/>
          </a:xfrm>
          <a:prstGeom prst="rect"/>
        </p:spPr>
        <p:txBody>
          <a:bodyPr wrap="non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0">
                <a:solidFill>
                  <a:srgbClr val="FF0000"/>
                </a:solidFill>
                <a:latin typeface="a옛날목욕탕B" charset="0"/>
                <a:ea typeface="a옛날목욕탕B" charset="0"/>
              </a:rPr>
              <a:t>2</a:t>
            </a:r>
            <a:r>
              <a:rPr lang="en-US" altLang="ko-KR" sz="2000" cap="none" spc="-150" dirty="0" smtClean="0" b="0">
                <a:ln w="9525" cap="flat" cmpd="sng">
                  <a:prstDash/>
                </a:ln>
                <a:solidFill>
                  <a:srgbClr val="FF0000"/>
                </a:solidFill>
                <a:latin typeface="a옛날목욕탕B" charset="0"/>
                <a:ea typeface="a옛날목욕탕B" charset="0"/>
              </a:rPr>
              <a:t>. </a:t>
            </a:r>
            <a:r>
              <a:rPr lang="en-US" altLang="ko-KR" sz="2000" cap="none" spc="-150" dirty="0" smtClean="0" b="0">
                <a:solidFill>
                  <a:srgbClr val="FF0000"/>
                </a:solidFill>
                <a:latin typeface="a옛날목욕탕B" charset="0"/>
                <a:ea typeface="a옛날목욕탕B" charset="0"/>
              </a:rPr>
              <a:t>디자인 및 설계</a:t>
            </a:r>
            <a:endParaRPr lang="ko-KR" altLang="en-US" sz="2000" cap="none" dirty="0" smtClean="0" b="0">
              <a:solidFill>
                <a:srgbClr val="FF0000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2" name="제목 11"/>
          <p:cNvSpPr txBox="1">
            <a:spLocks/>
          </p:cNvSpPr>
          <p:nvPr/>
        </p:nvSpPr>
        <p:spPr>
          <a:xfrm rot="0">
            <a:off x="4643755" y="1340485"/>
            <a:ext cx="613410" cy="234314"/>
          </a:xfrm>
          <a:prstGeom prst="rect"/>
        </p:spPr>
        <p:txBody>
          <a:bodyPr wrap="none" lIns="91440" tIns="45720" rIns="91440" bIns="45720" vert="horz" anchor="ctr">
            <a:noAutofit/>
          </a:bodyPr>
          <a:lstStyle/>
          <a:p>
            <a:pPr marL="0" indent="0" algn="ctr" fontAlgn="auto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150" dirty="0" smtClean="0" b="0">
                <a:ln w="9525" cap="flat" cmpd="sng">
                  <a:prstDash/>
                </a:ln>
                <a:latin typeface="나눔고딕 ExtraBold" charset="0"/>
                <a:ea typeface="나눔고딕 ExtraBold" charset="0"/>
              </a:rPr>
              <a:t>Making</a:t>
            </a:r>
            <a:endParaRPr lang="ko-KR" altLang="en-US" sz="3600" cap="none" dirty="0" smtClean="0" b="0">
              <a:ln w="9525" cap="flat" cmpd="sng">
                <a:prstDash/>
              </a:ln>
              <a:latin typeface="나눔고딕 ExtraBold" charset="0"/>
              <a:ea typeface="나눔고딕 ExtraBold" charset="0"/>
            </a:endParaRPr>
          </a:p>
        </p:txBody>
      </p:sp>
      <p:pic>
        <p:nvPicPr>
          <p:cNvPr id="2051" name="Picture 2050" descr="/Users/kimjieun/Library/Group Containers/L48J367XN4.com.infraware.PolarisOffice/EngineTemp/86829/image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5560" y="52705"/>
            <a:ext cx="1201420" cy="459105"/>
          </a:xfrm>
          <a:prstGeom prst="rect"/>
          <a:noFill/>
          <a:ln w="0">
            <a:noFill/>
            <a:prstDash/>
          </a:ln>
        </p:spPr>
      </p:pic>
      <p:pic>
        <p:nvPicPr>
          <p:cNvPr id="15" name="Picture 14" descr="/Users/kimjieun/Library/Group Containers/L48J367XN4.com.infraware.PolarisOffice/EngineTemp/86829/image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371850" y="1226820"/>
            <a:ext cx="802640" cy="695960"/>
          </a:xfrm>
          <a:prstGeom prst="rect"/>
          <a:noFill/>
        </p:spPr>
      </p:pic>
      <p:pic>
        <p:nvPicPr>
          <p:cNvPr id="2052" name="그림 2051" descr="/Users/kimjieun/Library/Group Containers/L48J367XN4.com.infraware.PolarisOffice/EngineTemp/86829/fImage290815208161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2715" y="1795145"/>
            <a:ext cx="3187700" cy="2346325"/>
          </a:xfrm>
          <a:prstGeom prst="rect"/>
          <a:noFill/>
        </p:spPr>
      </p:pic>
      <p:pic>
        <p:nvPicPr>
          <p:cNvPr id="2053" name="그림 2052" descr="/Users/kimjieun/Library/Group Containers/L48J367XN4.com.infraware.PolarisOffice/EngineTemp/86829/fImage276085209979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365" y="4215130"/>
            <a:ext cx="3331210" cy="2508250"/>
          </a:xfrm>
          <a:prstGeom prst="rect"/>
          <a:noFill/>
        </p:spPr>
      </p:pic>
      <p:pic>
        <p:nvPicPr>
          <p:cNvPr id="2054" name="그림 2053" descr="/Users/kimjieun/Library/Group Containers/L48J367XN4.com.infraware.PolarisOffice/EngineTemp/86829/fImage249716210564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95190" y="1790700"/>
            <a:ext cx="3092450" cy="2298065"/>
          </a:xfrm>
          <a:prstGeom prst="rect"/>
          <a:noFill/>
        </p:spPr>
      </p:pic>
      <p:pic>
        <p:nvPicPr>
          <p:cNvPr id="2055" name="그림 2054" descr="/Users/kimjieun/Library/Group Containers/L48J367XN4.com.infraware.PolarisOffice/EngineTemp/86829/fImage300636211679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35830" y="4141470"/>
            <a:ext cx="3347720" cy="2487295"/>
          </a:xfrm>
          <a:prstGeom prst="rect"/>
          <a:noFill/>
        </p:spPr>
      </p:pic>
      <p:sp>
        <p:nvSpPr>
          <p:cNvPr id="2056" name="TextBox 2055"/>
          <p:cNvSpPr txBox="1">
            <a:spLocks/>
          </p:cNvSpPr>
          <p:nvPr/>
        </p:nvSpPr>
        <p:spPr>
          <a:xfrm rot="0">
            <a:off x="3369310" y="3776980"/>
            <a:ext cx="612775" cy="3702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▶</a:t>
            </a:r>
            <a:r>
              <a:rPr lang="en-US" altLang="ko-KR" sz="1800" cap="none" dirty="0" smtClean="0" b="0">
                <a:latin typeface="배달의민족 한나" charset="0"/>
                <a:ea typeface="배달의민족 한나" charset="0"/>
              </a:rPr>
              <a:t>앞</a:t>
            </a:r>
            <a:endParaRPr lang="ko-KR" altLang="en-US" sz="1800" cap="none" dirty="0" smtClean="0" b="0">
              <a:latin typeface="배달의민족 한나" charset="0"/>
              <a:ea typeface="배달의민족 한나" charset="0"/>
            </a:endParaRPr>
          </a:p>
        </p:txBody>
      </p:sp>
      <p:sp>
        <p:nvSpPr>
          <p:cNvPr id="2057" name="TextBox 2056"/>
          <p:cNvSpPr txBox="1">
            <a:spLocks/>
          </p:cNvSpPr>
          <p:nvPr/>
        </p:nvSpPr>
        <p:spPr>
          <a:xfrm rot="0">
            <a:off x="7849870" y="3639820"/>
            <a:ext cx="612775" cy="3702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▶</a:t>
            </a:r>
            <a:r>
              <a:rPr lang="en-US" altLang="ko-KR" sz="1800" cap="none" dirty="0" smtClean="0" b="0">
                <a:latin typeface="배달의민족 한나" charset="0"/>
                <a:ea typeface="배달의민족 한나" charset="0"/>
              </a:rPr>
              <a:t>뒤</a:t>
            </a:r>
            <a:endParaRPr lang="ko-KR" altLang="en-US" sz="1800" cap="none" dirty="0" smtClean="0" b="0">
              <a:latin typeface="배달의민족 한나" charset="0"/>
              <a:ea typeface="배달의민족 한나" charset="0"/>
            </a:endParaRPr>
          </a:p>
        </p:txBody>
      </p:sp>
      <p:sp>
        <p:nvSpPr>
          <p:cNvPr id="2058" name="TextBox 2057"/>
          <p:cNvSpPr txBox="1">
            <a:spLocks/>
          </p:cNvSpPr>
          <p:nvPr/>
        </p:nvSpPr>
        <p:spPr>
          <a:xfrm rot="0">
            <a:off x="8111490" y="6175375"/>
            <a:ext cx="612775" cy="3702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▶</a:t>
            </a:r>
            <a:r>
              <a:rPr lang="en-US" altLang="ko-KR" sz="1800" cap="none" dirty="0" smtClean="0" b="0">
                <a:latin typeface="배달의민족 한나" charset="0"/>
                <a:ea typeface="배달의민족 한나" charset="0"/>
              </a:rPr>
              <a:t>위</a:t>
            </a:r>
            <a:endParaRPr lang="ko-KR" altLang="en-US" sz="1800" cap="none" dirty="0" smtClean="0" b="0">
              <a:latin typeface="배달의민족 한나" charset="0"/>
              <a:ea typeface="배달의민족 한나" charset="0"/>
            </a:endParaRPr>
          </a:p>
        </p:txBody>
      </p:sp>
      <p:sp>
        <p:nvSpPr>
          <p:cNvPr id="2059" name="TextBox 2058"/>
          <p:cNvSpPr txBox="1">
            <a:spLocks/>
          </p:cNvSpPr>
          <p:nvPr/>
        </p:nvSpPr>
        <p:spPr>
          <a:xfrm rot="0">
            <a:off x="3476625" y="6075680"/>
            <a:ext cx="612775" cy="3702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▶</a:t>
            </a:r>
            <a:r>
              <a:rPr lang="en-US" altLang="ko-KR" sz="1800" cap="none" dirty="0" smtClean="0" b="0">
                <a:latin typeface="배달의민족 한나" charset="0"/>
                <a:ea typeface="배달의민족 한나" charset="0"/>
              </a:rPr>
              <a:t>옆</a:t>
            </a:r>
            <a:endParaRPr lang="ko-KR" altLang="en-US" sz="1800" cap="none" dirty="0" smtClean="0" b="0">
              <a:latin typeface="배달의민족 한나" charset="0"/>
              <a:ea typeface="배달의민족 한나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 animBg="1"/>
      <p:bldP spid="2057" grpId="1" animBg="1"/>
      <p:bldP spid="2058" grpId="2" animBg="1"/>
      <p:bldP spid="2059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423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3359785" y="2204720"/>
            <a:ext cx="2520315" cy="12242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-150" normalizeH="0" baseline="0" noProof="0" dirty="0" smtClean="0">
                <a:ln>
                  <a:noFill/>
                </a:ln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j-cs"/>
              </a:rPr>
              <a:t>현장시연</a:t>
            </a:r>
            <a:endParaRPr kumimoji="0" lang="ko-KR" altLang="en-US" sz="6000" b="0" i="0" u="none" strike="noStrike" kern="1200" cap="none" spc="-150" normalizeH="0" baseline="0" noProof="0" dirty="0" smtClean="0">
              <a:ln>
                <a:noFill/>
              </a:ln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" y="52705"/>
            <a:ext cx="1200785" cy="45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71755" y="3891915"/>
            <a:ext cx="9252585" cy="473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047490" y="3573145"/>
            <a:ext cx="1049020" cy="1049020"/>
            <a:chOff x="4047490" y="3573145"/>
            <a:chExt cx="1049020" cy="1049020"/>
          </a:xfrm>
        </p:grpSpPr>
        <p:sp>
          <p:nvSpPr>
            <p:cNvPr id="9" name="모서리가 둥근 직사각형 8"/>
            <p:cNvSpPr/>
            <p:nvPr/>
          </p:nvSpPr>
          <p:spPr>
            <a:xfrm rot="18900000">
              <a:off x="4047490" y="3573145"/>
              <a:ext cx="1049020" cy="1049020"/>
            </a:xfrm>
            <a:prstGeom prst="roundRect">
              <a:avLst>
                <a:gd name="adj" fmla="val 320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4436745" y="3933825"/>
              <a:ext cx="366395" cy="315595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935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12</Pages>
  <Paragraphs>67</Paragraphs>
  <Words>152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madeit-top1</dc:creator>
  <cp:lastModifiedBy>김지은</cp:lastModifiedBy>
  <dc:title>Angry MOMO Presentation</dc:title>
  <dcterms:modified xsi:type="dcterms:W3CDTF">2017-12-09T19:46:51Z</dcterms:modified>
</cp:coreProperties>
</file>